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Inconsolata Bold" panose="020F0502020204030204" pitchFamily="34" charset="0"/>
      <p:bold r:id="rId17"/>
    </p:embeddedFont>
    <p:embeddedFont>
      <p:font typeface="Inconsolata Light" panose="020F030202020403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514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Types of Databases: Technical &amp; Architectural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Databases form the backbone of modern applications, directly impacting scalability, security, performance, and business agility. The right database choice can make or break your architecture.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DEB20-4560-C32F-8DB9-BA1BE561E15C}"/>
              </a:ext>
            </a:extLst>
          </p:cNvPr>
          <p:cNvSpPr txBox="1"/>
          <p:nvPr/>
        </p:nvSpPr>
        <p:spPr>
          <a:xfrm>
            <a:off x="793790" y="6511636"/>
            <a:ext cx="595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Palash Bharadwaj</a:t>
            </a:r>
          </a:p>
          <a:p>
            <a:r>
              <a:rPr lang="en-US" dirty="0">
                <a:solidFill>
                  <a:schemeClr val="bg1"/>
                </a:solidFill>
              </a:rPr>
              <a:t>www.linkedin.com/in/Palash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359" y="459105"/>
            <a:ext cx="7929086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Recommendations &amp; Next Steps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4359" y="1398151"/>
            <a:ext cx="33803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 Selection Strategy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4359" y="1899047"/>
            <a:ext cx="667941" cy="1295995"/>
          </a:xfrm>
          <a:prstGeom prst="roundRect">
            <a:avLst>
              <a:gd name="adj" fmla="val 36001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075" y="2390537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19225" y="2065973"/>
            <a:ext cx="271176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Audit Current Architecture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19225" y="2493764"/>
            <a:ext cx="56922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performance bottlenecks and scalability constraints in existing database infrastructure.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4359" y="3361968"/>
            <a:ext cx="667941" cy="1295995"/>
          </a:xfrm>
          <a:prstGeom prst="roundRect">
            <a:avLst>
              <a:gd name="adj" fmla="val 36001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93075" y="3853458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19225" y="3528893"/>
            <a:ext cx="219027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Run Proof of Concepts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19225" y="3956685"/>
            <a:ext cx="56922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NoSQL and NewSQL solutions with realistic workloads to validate performance assumptions.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4359" y="4824889"/>
            <a:ext cx="667941" cy="1295995"/>
          </a:xfrm>
          <a:prstGeom prst="roundRect">
            <a:avLst>
              <a:gd name="adj" fmla="val 36001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075" y="5316379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19225" y="4991814"/>
            <a:ext cx="2294573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Define Hybrid Strategy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19225" y="5419606"/>
            <a:ext cx="56922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Align database choices with business goals and technical requirements for long-term success.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4359" y="6287810"/>
            <a:ext cx="667941" cy="1295995"/>
          </a:xfrm>
          <a:prstGeom prst="roundRect">
            <a:avLst>
              <a:gd name="adj" fmla="val 36001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075" y="6779300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19225" y="6454735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Establish Governance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19225" y="6882527"/>
            <a:ext cx="56922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compliance frameworks and operational procedures for multi-database environments.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526536" y="1418987"/>
            <a:ext cx="6527125" cy="1972151"/>
          </a:xfrm>
          <a:prstGeom prst="roundRect">
            <a:avLst>
              <a:gd name="adj" fmla="val 1270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2" y="1643063"/>
            <a:ext cx="260866" cy="20871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8121253" y="1627584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Recommended Approach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121253" y="2055376"/>
            <a:ext cx="576548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SQL:</a:t>
            </a:r>
            <a:r>
              <a:rPr lang="en-US" sz="13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Structured, mission-critical transactions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8121253" y="2472809"/>
            <a:ext cx="576548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NoSQL:</a:t>
            </a:r>
            <a:r>
              <a:rPr lang="en-US" sz="13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Flexible, scalable, unstructured workloads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8121253" y="2890242"/>
            <a:ext cx="576548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NewSQL:</a:t>
            </a:r>
            <a:r>
              <a:rPr lang="en-US" sz="13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Global-scale applications requiring ACID + scalability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7526536" y="3578900"/>
            <a:ext cx="6527125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future belongs to organizations that strategically combine database technologies rather than betting everything on a single solution.</a:t>
            </a:r>
            <a:endParaRPr 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043858-7FD3-173B-FFD0-F8559A1A4AEA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894278"/>
            <a:ext cx="1025616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SQL/Relational Databases: The Foundation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8066" y="2073831"/>
            <a:ext cx="3755588" cy="2740938"/>
          </a:xfrm>
          <a:prstGeom prst="roundRect">
            <a:avLst>
              <a:gd name="adj" fmla="val 112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2278975"/>
            <a:ext cx="615434" cy="61543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98" y="2413635"/>
            <a:ext cx="276939" cy="3461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3211" y="3099554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ACID Transactions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23211" y="3625215"/>
            <a:ext cx="3345299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Atomicity, Consistency, Isolation, Durability guarantee data integrity for mission-critical applications.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78799" y="2073831"/>
            <a:ext cx="3755588" cy="2740938"/>
          </a:xfrm>
          <a:prstGeom prst="roundRect">
            <a:avLst>
              <a:gd name="adj" fmla="val 112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944" y="2278975"/>
            <a:ext cx="615434" cy="61543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132" y="2413635"/>
            <a:ext cx="276939" cy="3461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83944" y="3099554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Strong Security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4883944" y="3625215"/>
            <a:ext cx="3345299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Mature security features including role-based access, encryption, and audit trails.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718066" y="5019913"/>
            <a:ext cx="7716322" cy="2084665"/>
          </a:xfrm>
          <a:prstGeom prst="roundRect">
            <a:avLst>
              <a:gd name="adj" fmla="val 1476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11" y="5225058"/>
            <a:ext cx="615434" cy="61543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398" y="5359717"/>
            <a:ext cx="276939" cy="34611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23211" y="6045637"/>
            <a:ext cx="269164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Referential Integrity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923211" y="6571298"/>
            <a:ext cx="730603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Foreign keys and constraints ensure data consistency across related tables.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8942546" y="2048232"/>
            <a:ext cx="307752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Prime Use Cases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8942546" y="2638068"/>
            <a:ext cx="497728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Banking systems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Transaction safety and regulatory compliance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8942546" y="3366135"/>
            <a:ext cx="497728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Healthcare platforms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Patient record integrity and HIPAA compliance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8942546" y="4094202"/>
            <a:ext cx="497728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ERP systems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Complex business logic across inventory, HR, and finance</a:t>
            </a: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8942546" y="4981218"/>
            <a:ext cx="4977289" cy="1527810"/>
          </a:xfrm>
          <a:prstGeom prst="roundRect">
            <a:avLst>
              <a:gd name="adj" fmla="val 2014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691" y="5286613"/>
            <a:ext cx="256461" cy="20514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609296" y="5237559"/>
            <a:ext cx="4105394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MySQL, PostgreSQL, Oracle, SQL Server remain the gold standard for structured, transactional workloads.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5F1A15-68DA-A425-B131-4B8019B82A66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3953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NoSQL Revolution: Document Databases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6636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457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Schema Flexibility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948113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 to changing requirements without costly migrations. Store varying document structures in the same collection, perfect for agile development cycles.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6636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457694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Horizontal Scalability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94811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Scale out across commodity hardware with built-in sharding and replication. Handle massive data volumes with distributed architecture.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6636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457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E-commerce Catalogs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94811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Perfect for product catalogs where items have varying attributes. MongoDB and DynamoDB excel at storing complex product hierarchies.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AD3EA-8883-1070-3B4D-60EE675F4302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08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High-Performance Data Storage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652713" y="9495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Key-Value Stores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360527"/>
            <a:ext cx="6780014" cy="67800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6216" y="6568916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6" name="Text 3"/>
          <p:cNvSpPr/>
          <p:nvPr/>
        </p:nvSpPr>
        <p:spPr>
          <a:xfrm>
            <a:off x="774804" y="66975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Lightning-Fast Reads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74804" y="6988016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Sub-millisecond response times make Redis ideal for session management and real-time caching layers.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46216" y="7411402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774804" y="75399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IoT Data Ingestion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74804" y="7830502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 millions of sensor writes per second with horizontal partitioning across distributed clusters.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9717048" y="9495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Columnar Databases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1360527"/>
            <a:ext cx="6780014" cy="6780014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710552" y="6568916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4" name="Text 10"/>
          <p:cNvSpPr/>
          <p:nvPr/>
        </p:nvSpPr>
        <p:spPr>
          <a:xfrm>
            <a:off x="7839139" y="6697504"/>
            <a:ext cx="15586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Analytics Optimization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839139" y="6988016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Column-wise storage and compression deliver 10x faster analytical queries for data warehousing workloads.</a:t>
            </a:r>
            <a:endParaRPr lang="en-US" sz="1000" dirty="0"/>
          </a:p>
        </p:txBody>
      </p:sp>
      <p:sp>
        <p:nvSpPr>
          <p:cNvPr id="16" name="Shape 12"/>
          <p:cNvSpPr/>
          <p:nvPr/>
        </p:nvSpPr>
        <p:spPr>
          <a:xfrm>
            <a:off x="7710552" y="7411402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241631"/>
          </a:solidFill>
          <a:ln w="1524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7" name="Text 13"/>
          <p:cNvSpPr/>
          <p:nvPr/>
        </p:nvSpPr>
        <p:spPr>
          <a:xfrm>
            <a:off x="7839139" y="75399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Insights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839139" y="7830502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Cassandra and HBase process massive datasets for customer behavior tracking and business intelligence.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724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Specialized Database Architectures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5131"/>
            <a:ext cx="1134070" cy="17408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31819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Graph Databases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2154674" y="3743325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Neo4j, AWS Neptune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excel at relationship-heavy data. Fraud detection algorithms traverse connections 1000x faster than SQL joins. Social networks use graph traversal for friend recommendations and influence analysis.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5944"/>
            <a:ext cx="1134070" cy="17408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922758"/>
            <a:ext cx="35717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Time-Series Databases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2154674" y="5484138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InfluxDB, Prometheus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optimize for time-stamped data with automatic downsampling and retention policies. Essential for IoT monitoring, application metrics, and financial market data with high-frequency writes.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BE0125-90EB-7B34-27CC-3F96F1503DAF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4739"/>
            <a:ext cx="7654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Emerging Database Paradigms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7147"/>
            <a:ext cx="4196358" cy="3617714"/>
          </a:xfrm>
          <a:prstGeom prst="roundRect">
            <a:avLst>
              <a:gd name="adj" fmla="val 94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113961"/>
            <a:ext cx="37427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Object-Oriented Databases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4100632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ObjectDB, ZODB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store complex objects with methods, inheritance, and polymorphism. Critical for CAD/CAM systems and engineering simulations requiring object persistence.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87147"/>
            <a:ext cx="4196358" cy="3617714"/>
          </a:xfrm>
          <a:prstGeom prst="roundRect">
            <a:avLst>
              <a:gd name="adj" fmla="val 94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1139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Spatial Databases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443776" y="367534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Oracle Spatial, PostGIS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integrate GIS capabilities with topology analysis. Essential for mapping applications, logistics optimization, and urban planning systems.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87147"/>
            <a:ext cx="4196358" cy="3617714"/>
          </a:xfrm>
          <a:prstGeom prst="roundRect">
            <a:avLst>
              <a:gd name="adj" fmla="val 940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1139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NewSQL Revolution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866948" y="367534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CockroachDB, VoltDB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combine ACID guarantees with horizontal scalability. Ideal for global SaaS platforms requiring both consistency and massive scale.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1DA50-9E34-2421-39FE-E18018EBC425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091" y="713780"/>
            <a:ext cx="7559993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Architectural Decision Matrix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091" y="1782842"/>
            <a:ext cx="13170218" cy="4611886"/>
          </a:xfrm>
          <a:prstGeom prst="roundRect">
            <a:avLst>
              <a:gd name="adj" fmla="val 6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37711" y="1790462"/>
            <a:ext cx="13154977" cy="5992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46309" y="1923217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238863" y="1923217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7608" y="1923217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Weaknesses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816352" y="1923217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Primary Use Cases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7711" y="2389703"/>
            <a:ext cx="13154977" cy="932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46309" y="2522458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SQL/Relational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38863" y="2522458"/>
            <a:ext cx="286392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ACID compliance, mature tooling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7608" y="2522458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horizontal scaling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16352" y="2522458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ERP, Finance, Healthcare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7711" y="3322677"/>
            <a:ext cx="13154977" cy="5992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46309" y="3455432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 NoSQL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38863" y="3455432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Schema flexibility, scale-out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27608" y="3455432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ACID transactions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16352" y="3455432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E-commerce, CMS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37711" y="3921919"/>
            <a:ext cx="13154977" cy="5992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46309" y="4054673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Key-Value NoSQL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238863" y="4054673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performance, simplicity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7608" y="4054673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querying capabilities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816352" y="4054673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Caching, Session management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37711" y="4521160"/>
            <a:ext cx="13154977" cy="932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46309" y="4653915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 NoSQL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38863" y="4653915"/>
            <a:ext cx="286392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Relationship insights, traversal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27608" y="4653915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query optimization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816352" y="4653915"/>
            <a:ext cx="286773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Fraud detection, Social networks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7711" y="5454134"/>
            <a:ext cx="13154977" cy="932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46309" y="5586889"/>
            <a:ext cx="286773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NewSQL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238863" y="5586889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ACID + horizontal scaling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27608" y="5586889"/>
            <a:ext cx="2863929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Technology still maturing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816352" y="5586889"/>
            <a:ext cx="286773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Global SaaS, High-traffic systems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0091" y="6629400"/>
            <a:ext cx="13170218" cy="886420"/>
          </a:xfrm>
          <a:prstGeom prst="roundRect">
            <a:avLst>
              <a:gd name="adj" fmla="val 3530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" y="6943844"/>
            <a:ext cx="260747" cy="208598"/>
          </a:xfrm>
          <a:prstGeom prst="rect">
            <a:avLst/>
          </a:prstGeom>
        </p:spPr>
      </p:pic>
      <p:sp>
        <p:nvSpPr>
          <p:cNvPr id="36" name="Text 33"/>
          <p:cNvSpPr/>
          <p:nvPr/>
        </p:nvSpPr>
        <p:spPr>
          <a:xfrm>
            <a:off x="1408033" y="6890147"/>
            <a:ext cx="1228367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based on workload characteristics, not technology preferences.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CCDD07-8432-29DF-D5BD-69E85D8D0249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534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Architectural Considerations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252" y="8466"/>
            <a:ext cx="6030625" cy="56567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2086" y="782412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Partition </a:t>
            </a: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Tolerance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548400" y="2156027"/>
            <a:ext cx="1295745" cy="640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 (Consistent &amp; Available)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71050" y="2105893"/>
            <a:ext cx="1797049" cy="96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 (Available &amp; </a:t>
            </a: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cs typeface="Inconsolata Bold" pitchFamily="34" charset="-120"/>
              </a:rPr>
              <a:t>Partition-tolerant</a:t>
            </a: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502169" y="3718040"/>
            <a:ext cx="1577390" cy="640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CP (Consistent &amp; Partition-tolerant)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596221" y="2761369"/>
            <a:ext cx="1432092" cy="773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Only Two Achievable</a:t>
            </a:r>
            <a:endParaRPr lang="en-US" sz="14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5024734"/>
            <a:ext cx="3232867" cy="1998049"/>
          </a:xfrm>
          <a:prstGeom prst="rect">
            <a:avLst/>
          </a:prstGeom>
          <a:scene3d>
            <a:camera prst="orthographicFront"/>
            <a:lightRig rig="twoPt" dir="t"/>
          </a:scene3d>
        </p:spPr>
      </p:pic>
      <p:sp>
        <p:nvSpPr>
          <p:cNvPr id="12" name="Text 8"/>
          <p:cNvSpPr/>
          <p:nvPr/>
        </p:nvSpPr>
        <p:spPr>
          <a:xfrm>
            <a:off x="413146" y="7074903"/>
            <a:ext cx="178522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Regulatory Compliance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413146" y="7355533"/>
            <a:ext cx="451770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and healthcare sectors often mandate SQL databases for audit trails and data governance requirements, ensuring strict adherence to data governance policies.</a:t>
            </a:r>
            <a:endParaRPr lang="en-US" sz="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791" y="5703857"/>
            <a:ext cx="3232952" cy="1998049"/>
          </a:xfrm>
          <a:prstGeom prst="rect">
            <a:avLst/>
          </a:prstGeom>
          <a:scene3d>
            <a:camera prst="orthographicFront"/>
            <a:lightRig rig="chilly" dir="t"/>
          </a:scene3d>
        </p:spPr>
      </p:pic>
      <p:sp>
        <p:nvSpPr>
          <p:cNvPr id="15" name="Text 10"/>
          <p:cNvSpPr/>
          <p:nvPr/>
        </p:nvSpPr>
        <p:spPr>
          <a:xfrm>
            <a:off x="5658615" y="7549968"/>
            <a:ext cx="204025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Workload Characteristics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5658615" y="7830598"/>
            <a:ext cx="45178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OLTP workloads favor SQL for its consistency in transactions, while OLAP workloads greatly benefit from NoSQL's horizontal scaling and flexible schemas for analytical processing.</a:t>
            </a:r>
            <a:endParaRPr lang="en-US" sz="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37" y="4987595"/>
            <a:ext cx="3232867" cy="1998049"/>
          </a:xfrm>
          <a:prstGeom prst="rect">
            <a:avLst/>
          </a:prstGeom>
          <a:scene3d>
            <a:camera prst="orthographicFront"/>
            <a:lightRig rig="chilly" dir="t"/>
          </a:scene3d>
        </p:spPr>
      </p:pic>
      <p:sp>
        <p:nvSpPr>
          <p:cNvPr id="18" name="Text 12"/>
          <p:cNvSpPr/>
          <p:nvPr/>
        </p:nvSpPr>
        <p:spPr>
          <a:xfrm>
            <a:off x="10299877" y="7034233"/>
            <a:ext cx="195524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Infrastructure Strategy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10299877" y="7314863"/>
            <a:ext cx="451770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Cloud-native applications can fully leverage managed database services for agility and scalability, whereas on-premises deployments demand different optimization and management approaches.</a:t>
            </a:r>
            <a:endParaRPr lang="en-US" sz="8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1B783B26-E030-29C0-2DE1-573825D704C5}"/>
              </a:ext>
            </a:extLst>
          </p:cNvPr>
          <p:cNvSpPr>
            <a:spLocks noChangeAspect="1"/>
          </p:cNvSpPr>
          <p:nvPr/>
        </p:nvSpPr>
        <p:spPr>
          <a:xfrm>
            <a:off x="4711344" y="3972518"/>
            <a:ext cx="1421313" cy="38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Consistency</a:t>
            </a:r>
            <a:endParaRPr lang="en-US" sz="14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217E3E8C-529E-6C95-F819-1B13AB80F9B1}"/>
              </a:ext>
            </a:extLst>
          </p:cNvPr>
          <p:cNvSpPr>
            <a:spLocks noChangeAspect="1"/>
          </p:cNvSpPr>
          <p:nvPr/>
        </p:nvSpPr>
        <p:spPr>
          <a:xfrm>
            <a:off x="8146459" y="3972518"/>
            <a:ext cx="2023650" cy="38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Availability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E567B-6727-AED1-3E02-936289B75F77}"/>
              </a:ext>
            </a:extLst>
          </p:cNvPr>
          <p:cNvSpPr txBox="1"/>
          <p:nvPr/>
        </p:nvSpPr>
        <p:spPr>
          <a:xfrm>
            <a:off x="12593782" y="7762614"/>
            <a:ext cx="2036618" cy="466986"/>
          </a:xfrm>
          <a:prstGeom prst="rect">
            <a:avLst/>
          </a:prstGeom>
          <a:solidFill>
            <a:srgbClr val="241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066" y="904161"/>
            <a:ext cx="7572375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Hybrid Architecture: The Modern Approach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30066" y="1604724"/>
            <a:ext cx="808386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Leading organizations adopt polyglot persistence strategies, selecting optimal databases for specific use cases rather than forcing everything into a single solution.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30066" y="2259687"/>
            <a:ext cx="15144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66" y="2501860"/>
            <a:ext cx="8083867" cy="15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0066" y="2608064"/>
            <a:ext cx="189345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Transactional Core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30066" y="2935486"/>
            <a:ext cx="808386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PostgreSQL or MySQL handles ACID-critical business logic, user accounts, and financial transactions with proven reliability.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30066" y="3685103"/>
            <a:ext cx="15144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66" y="3912156"/>
            <a:ext cx="8083867" cy="15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0066" y="4033480"/>
            <a:ext cx="189345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Analytics Layer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30066" y="4360902"/>
            <a:ext cx="808386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Cassandra or ClickHouse processes massive datasets for real-time dashboards and business intelligence workloads.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530066" y="4868228"/>
            <a:ext cx="15144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66" y="5080159"/>
            <a:ext cx="8083867" cy="152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30066" y="5216604"/>
            <a:ext cx="189345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Caching Strategy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530066" y="5544026"/>
            <a:ext cx="808386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Redis accelerates application performance with sub-millisecond response times for frequently accessed data.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530066" y="6051352"/>
            <a:ext cx="15144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66" y="6248162"/>
            <a:ext cx="8083867" cy="1524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0066" y="6399728"/>
            <a:ext cx="189345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Search &amp; Discovery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530066" y="6727150"/>
            <a:ext cx="808386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Elasticsearch enables complex text search and recommendation engines across product catalogs and content libraries.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870</Words>
  <Application>Microsoft Macintosh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Sans</vt:lpstr>
      <vt:lpstr>Inconsolata Light</vt:lpstr>
      <vt:lpstr>Arial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Palash Bharadwaj</cp:lastModifiedBy>
  <cp:revision>5</cp:revision>
  <dcterms:created xsi:type="dcterms:W3CDTF">2025-08-28T23:32:37Z</dcterms:created>
  <dcterms:modified xsi:type="dcterms:W3CDTF">2025-09-10T05:19:33Z</dcterms:modified>
</cp:coreProperties>
</file>